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notesMasterIdLst>
    <p:notesMasterId r:id="rId31"/>
  </p:notesMasterIdLst>
  <p:sldIdLst>
    <p:sldId id="256" r:id="rId2"/>
    <p:sldId id="257" r:id="rId3"/>
    <p:sldId id="258" r:id="rId4"/>
    <p:sldId id="259" r:id="rId5"/>
    <p:sldId id="260" r:id="rId6"/>
    <p:sldId id="287" r:id="rId7"/>
    <p:sldId id="288" r:id="rId8"/>
    <p:sldId id="289" r:id="rId9"/>
    <p:sldId id="261" r:id="rId10"/>
    <p:sldId id="262" r:id="rId11"/>
    <p:sldId id="263" r:id="rId12"/>
    <p:sldId id="264" r:id="rId13"/>
    <p:sldId id="265" r:id="rId14"/>
    <p:sldId id="266" r:id="rId15"/>
    <p:sldId id="267" r:id="rId16"/>
    <p:sldId id="278" r:id="rId17"/>
    <p:sldId id="271" r:id="rId18"/>
    <p:sldId id="291" r:id="rId19"/>
    <p:sldId id="290" r:id="rId20"/>
    <p:sldId id="292" r:id="rId21"/>
    <p:sldId id="280" r:id="rId22"/>
    <p:sldId id="281" r:id="rId23"/>
    <p:sldId id="282" r:id="rId24"/>
    <p:sldId id="283" r:id="rId25"/>
    <p:sldId id="293" r:id="rId26"/>
    <p:sldId id="294" r:id="rId27"/>
    <p:sldId id="285" r:id="rId28"/>
    <p:sldId id="295"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E98A9-47C2-4333-B2A5-61D8548D712E}" type="datetimeFigureOut">
              <a:rPr lang="en-IN" smtClean="0"/>
              <a:t>24-02-2022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D0A41-337E-4066-8BB0-57E1CDBB9B1A}" type="slidenum">
              <a:rPr lang="en-IN" smtClean="0"/>
              <a:t>‹#›</a:t>
            </a:fld>
            <a:endParaRPr lang="en-IN" dirty="0"/>
          </a:p>
        </p:txBody>
      </p:sp>
    </p:spTree>
    <p:extLst>
      <p:ext uri="{BB962C8B-B14F-4D97-AF65-F5344CB8AC3E}">
        <p14:creationId xmlns:p14="http://schemas.microsoft.com/office/powerpoint/2010/main" val="1009332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3417770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065280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403283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1708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54655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56045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87286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37947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884974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931809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61235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77060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4078482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41956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79107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76705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24-02-2022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807033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6267708-168A-46E7-B6D2-398D6493C9CA}" type="datetimeFigureOut">
              <a:rPr lang="en-IN" smtClean="0"/>
              <a:t>24-02-2022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D4AC7D9-0FE1-4709-93AA-CBE7B47D0299}" type="slidenum">
              <a:rPr lang="en-IN" smtClean="0"/>
              <a:t>‹#›</a:t>
            </a:fld>
            <a:endParaRPr lang="en-IN" dirty="0"/>
          </a:p>
        </p:txBody>
      </p:sp>
    </p:spTree>
    <p:extLst>
      <p:ext uri="{BB962C8B-B14F-4D97-AF65-F5344CB8AC3E}">
        <p14:creationId xmlns:p14="http://schemas.microsoft.com/office/powerpoint/2010/main" val="512165188"/>
      </p:ext>
    </p:extLst>
  </p:cSld>
  <p:clrMap bg1="dk1" tx1="lt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81DB-8A0F-4EC6-BBAB-382BFA8BE322}"/>
              </a:ext>
            </a:extLst>
          </p:cNvPr>
          <p:cNvSpPr>
            <a:spLocks noGrp="1"/>
          </p:cNvSpPr>
          <p:nvPr>
            <p:ph type="ctrTitle"/>
          </p:nvPr>
        </p:nvSpPr>
        <p:spPr>
          <a:xfrm>
            <a:off x="1744462" y="3134395"/>
            <a:ext cx="8703076" cy="784518"/>
          </a:xfrm>
        </p:spPr>
        <p:txBody>
          <a:bodyPr>
            <a:normAutofit/>
          </a:bodyPr>
          <a:lstStyle/>
          <a:p>
            <a:pPr algn="ctr"/>
            <a:r>
              <a:rPr lang="en-IN" sz="4000" dirty="0">
                <a:latin typeface="Arial" panose="020B0604020202020204" pitchFamily="34" charset="0"/>
                <a:ea typeface="Calibri" panose="020F0502020204030204" pitchFamily="34" charset="0"/>
                <a:cs typeface="Arial" panose="020B0604020202020204" pitchFamily="34" charset="0"/>
              </a:rPr>
              <a:t>FLIGHT PRICE</a:t>
            </a:r>
            <a:r>
              <a:rPr lang="en-IN" sz="4000" dirty="0">
                <a:effectLst/>
                <a:latin typeface="Arial" panose="020B0604020202020204" pitchFamily="34" charset="0"/>
                <a:ea typeface="Calibri" panose="020F0502020204030204" pitchFamily="34" charset="0"/>
                <a:cs typeface="Arial" panose="020B0604020202020204" pitchFamily="34" charset="0"/>
              </a:rPr>
              <a:t> PROJECT</a:t>
            </a:r>
            <a:endParaRPr lang="en-IN" sz="4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E9C5225-4AF2-4615-BC5D-D74B99F67F05}"/>
              </a:ext>
            </a:extLst>
          </p:cNvPr>
          <p:cNvSpPr txBox="1"/>
          <p:nvPr/>
        </p:nvSpPr>
        <p:spPr>
          <a:xfrm>
            <a:off x="7989902" y="4953740"/>
            <a:ext cx="3311371" cy="523220"/>
          </a:xfrm>
          <a:prstGeom prst="rect">
            <a:avLst/>
          </a:prstGeom>
          <a:noFill/>
        </p:spPr>
        <p:txBody>
          <a:bodyPr wrap="square" rtlCol="0">
            <a:spAutoFit/>
          </a:bodyPr>
          <a:lstStyle/>
          <a:p>
            <a:r>
              <a:rPr lang="en-US" sz="2800" dirty="0"/>
              <a:t>BY: </a:t>
            </a:r>
            <a:r>
              <a:rPr lang="en-IN" sz="2800" dirty="0">
                <a:latin typeface="Calibri" panose="020F0502020204030204" pitchFamily="34" charset="0"/>
                <a:cs typeface="Times New Roman" panose="02020603050405020304" pitchFamily="18" charset="0"/>
              </a:rPr>
              <a:t>TEJENDRA SONI</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B9E99E9-9410-49AB-99A6-555EDF91C43B}"/>
              </a:ext>
            </a:extLst>
          </p:cNvPr>
          <p:cNvPicPr>
            <a:picLocks noChangeAspect="1"/>
          </p:cNvPicPr>
          <p:nvPr/>
        </p:nvPicPr>
        <p:blipFill>
          <a:blip r:embed="rId2"/>
          <a:stretch>
            <a:fillRect/>
          </a:stretch>
        </p:blipFill>
        <p:spPr>
          <a:xfrm>
            <a:off x="4551286" y="648765"/>
            <a:ext cx="3089428" cy="2100679"/>
          </a:xfrm>
          <a:prstGeom prst="rect">
            <a:avLst/>
          </a:prstGeom>
        </p:spPr>
      </p:pic>
    </p:spTree>
    <p:extLst>
      <p:ext uri="{BB962C8B-B14F-4D97-AF65-F5344CB8AC3E}">
        <p14:creationId xmlns:p14="http://schemas.microsoft.com/office/powerpoint/2010/main" val="55653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10;&#10;Description automatically generated">
            <a:extLst>
              <a:ext uri="{FF2B5EF4-FFF2-40B4-BE49-F238E27FC236}">
                <a16:creationId xmlns:a16="http://schemas.microsoft.com/office/drawing/2014/main" id="{510B3DEC-0562-4235-8B6C-1F6AC285AE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422" y="313906"/>
            <a:ext cx="3783233" cy="6230188"/>
          </a:xfrm>
        </p:spPr>
      </p:pic>
      <p:sp>
        <p:nvSpPr>
          <p:cNvPr id="11" name="TextBox 10">
            <a:extLst>
              <a:ext uri="{FF2B5EF4-FFF2-40B4-BE49-F238E27FC236}">
                <a16:creationId xmlns:a16="http://schemas.microsoft.com/office/drawing/2014/main" id="{D29923BD-30BA-4A54-932C-DED5AF41F60B}"/>
              </a:ext>
            </a:extLst>
          </p:cNvPr>
          <p:cNvSpPr txBox="1"/>
          <p:nvPr/>
        </p:nvSpPr>
        <p:spPr>
          <a:xfrm>
            <a:off x="4891596" y="2299317"/>
            <a:ext cx="6933461" cy="2031325"/>
          </a:xfrm>
          <a:prstGeom prst="rect">
            <a:avLst/>
          </a:prstGeom>
          <a:noFill/>
        </p:spPr>
        <p:txBody>
          <a:bodyPr wrap="square" rtlCol="0">
            <a:spAutoFit/>
          </a:bodyPr>
          <a:lstStyle/>
          <a:p>
            <a:r>
              <a:rPr lang="en-US" dirty="0"/>
              <a:t>Plotting the cat plot &amp; distribution plot of our target variable PRICE</a:t>
            </a:r>
          </a:p>
          <a:p>
            <a:endParaRPr lang="en-US" dirty="0"/>
          </a:p>
          <a:p>
            <a:r>
              <a:rPr lang="en-US" dirty="0"/>
              <a:t>In the graph 1 we can determine that the PRICE is more concentrated </a:t>
            </a:r>
          </a:p>
          <a:p>
            <a:r>
              <a:rPr lang="en-US" dirty="0"/>
              <a:t> towards 0-25000 approx.</a:t>
            </a:r>
          </a:p>
          <a:p>
            <a:endParaRPr lang="en-US" dirty="0"/>
          </a:p>
          <a:p>
            <a:r>
              <a:rPr lang="en-US" dirty="0"/>
              <a:t>In the graph 2 we can determine that our target variable PRICE column</a:t>
            </a:r>
          </a:p>
          <a:p>
            <a:r>
              <a:rPr lang="en-US" dirty="0"/>
              <a:t> is almost normally distributed</a:t>
            </a:r>
            <a:endParaRPr lang="en-IN" dirty="0"/>
          </a:p>
        </p:txBody>
      </p:sp>
    </p:spTree>
    <p:extLst>
      <p:ext uri="{BB962C8B-B14F-4D97-AF65-F5344CB8AC3E}">
        <p14:creationId xmlns:p14="http://schemas.microsoft.com/office/powerpoint/2010/main" val="268314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box and whisker chart&#10;&#10;Description automatically generated">
            <a:extLst>
              <a:ext uri="{FF2B5EF4-FFF2-40B4-BE49-F238E27FC236}">
                <a16:creationId xmlns:a16="http://schemas.microsoft.com/office/drawing/2014/main" id="{8EA8185E-D521-43EB-BF2F-F179B4F10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95" y="380256"/>
            <a:ext cx="3860141" cy="6097488"/>
          </a:xfrm>
        </p:spPr>
      </p:pic>
      <p:sp>
        <p:nvSpPr>
          <p:cNvPr id="10" name="TextBox 9">
            <a:extLst>
              <a:ext uri="{FF2B5EF4-FFF2-40B4-BE49-F238E27FC236}">
                <a16:creationId xmlns:a16="http://schemas.microsoft.com/office/drawing/2014/main" id="{24DBA245-BEFF-4A05-90B0-A3AC35898367}"/>
              </a:ext>
            </a:extLst>
          </p:cNvPr>
          <p:cNvSpPr txBox="1"/>
          <p:nvPr/>
        </p:nvSpPr>
        <p:spPr>
          <a:xfrm>
            <a:off x="4811697" y="2192785"/>
            <a:ext cx="5095783" cy="2308324"/>
          </a:xfrm>
          <a:prstGeom prst="rect">
            <a:avLst/>
          </a:prstGeom>
          <a:noFill/>
        </p:spPr>
        <p:txBody>
          <a:bodyPr wrap="square" rtlCol="0">
            <a:spAutoFit/>
          </a:bodyPr>
          <a:lstStyle/>
          <a:p>
            <a:r>
              <a:rPr lang="en-US" dirty="0"/>
              <a:t>In the graph 1 we can determine that there are some outliers in our target variable PRICE </a:t>
            </a:r>
          </a:p>
          <a:p>
            <a:r>
              <a:rPr lang="en-US" dirty="0"/>
              <a:t>We will remove it afterwards</a:t>
            </a:r>
          </a:p>
          <a:p>
            <a:endParaRPr lang="en-US" dirty="0"/>
          </a:p>
          <a:p>
            <a:r>
              <a:rPr lang="en-US" dirty="0"/>
              <a:t>&amp;</a:t>
            </a:r>
          </a:p>
          <a:p>
            <a:endParaRPr lang="en-US" dirty="0"/>
          </a:p>
          <a:p>
            <a:r>
              <a:rPr lang="en-US" dirty="0"/>
              <a:t>In the graph 2 we can see the distribution of PRICE through VIOLINPLOT </a:t>
            </a:r>
          </a:p>
        </p:txBody>
      </p:sp>
    </p:spTree>
    <p:extLst>
      <p:ext uri="{BB962C8B-B14F-4D97-AF65-F5344CB8AC3E}">
        <p14:creationId xmlns:p14="http://schemas.microsoft.com/office/powerpoint/2010/main" val="389963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histogram&#10;&#10;Description automatically generated">
            <a:extLst>
              <a:ext uri="{FF2B5EF4-FFF2-40B4-BE49-F238E27FC236}">
                <a16:creationId xmlns:a16="http://schemas.microsoft.com/office/drawing/2014/main" id="{DF100A67-BB3C-4B31-875D-1A89755DAF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61"/>
          <a:stretch/>
        </p:blipFill>
        <p:spPr>
          <a:xfrm>
            <a:off x="383090" y="706812"/>
            <a:ext cx="7410196" cy="5444375"/>
          </a:xfrm>
        </p:spPr>
      </p:pic>
      <p:sp>
        <p:nvSpPr>
          <p:cNvPr id="11" name="TextBox 10">
            <a:extLst>
              <a:ext uri="{FF2B5EF4-FFF2-40B4-BE49-F238E27FC236}">
                <a16:creationId xmlns:a16="http://schemas.microsoft.com/office/drawing/2014/main" id="{B2B8A462-7D84-40A6-917E-F3E866B2240E}"/>
              </a:ext>
            </a:extLst>
          </p:cNvPr>
          <p:cNvSpPr txBox="1"/>
          <p:nvPr/>
        </p:nvSpPr>
        <p:spPr>
          <a:xfrm>
            <a:off x="8043169" y="2828835"/>
            <a:ext cx="3836762" cy="1200329"/>
          </a:xfrm>
          <a:prstGeom prst="rect">
            <a:avLst/>
          </a:prstGeom>
          <a:noFill/>
        </p:spPr>
        <p:txBody>
          <a:bodyPr wrap="square" rtlCol="0">
            <a:spAutoFit/>
          </a:bodyPr>
          <a:lstStyle/>
          <a:p>
            <a:r>
              <a:rPr lang="en-US" dirty="0"/>
              <a:t>In the graph we are plotting the histogram plot of the PRICE &amp; we can see that at </a:t>
            </a:r>
            <a:r>
              <a:rPr lang="en-IN" b="0" i="0" dirty="0">
                <a:effectLst/>
                <a:latin typeface="Google Sans Text"/>
              </a:rPr>
              <a:t>₹20000 most of the fares occurred i.e., 1400+</a:t>
            </a:r>
            <a:endParaRPr lang="en-IN" dirty="0"/>
          </a:p>
        </p:txBody>
      </p:sp>
    </p:spTree>
    <p:extLst>
      <p:ext uri="{BB962C8B-B14F-4D97-AF65-F5344CB8AC3E}">
        <p14:creationId xmlns:p14="http://schemas.microsoft.com/office/powerpoint/2010/main" val="373605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10;&#10;Description automatically generated">
            <a:extLst>
              <a:ext uri="{FF2B5EF4-FFF2-40B4-BE49-F238E27FC236}">
                <a16:creationId xmlns:a16="http://schemas.microsoft.com/office/drawing/2014/main" id="{862DA0B3-DBCC-4510-8196-3CD67CEDC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306" y="243959"/>
            <a:ext cx="4980382" cy="6370082"/>
          </a:xfrm>
        </p:spPr>
      </p:pic>
      <p:sp>
        <p:nvSpPr>
          <p:cNvPr id="10" name="TextBox 9">
            <a:extLst>
              <a:ext uri="{FF2B5EF4-FFF2-40B4-BE49-F238E27FC236}">
                <a16:creationId xmlns:a16="http://schemas.microsoft.com/office/drawing/2014/main" id="{D33B3FDF-7225-4B42-B689-47387EB090C0}"/>
              </a:ext>
            </a:extLst>
          </p:cNvPr>
          <p:cNvSpPr txBox="1"/>
          <p:nvPr/>
        </p:nvSpPr>
        <p:spPr>
          <a:xfrm>
            <a:off x="5877017" y="4607509"/>
            <a:ext cx="5684677" cy="1754326"/>
          </a:xfrm>
          <a:prstGeom prst="rect">
            <a:avLst/>
          </a:prstGeom>
          <a:noFill/>
        </p:spPr>
        <p:txBody>
          <a:bodyPr wrap="square" rtlCol="0">
            <a:spAutoFit/>
          </a:bodyPr>
          <a:lstStyle/>
          <a:p>
            <a:r>
              <a:rPr lang="en-US" dirty="0"/>
              <a:t>With this graph we can determine that as the price increases the number of stops of FLIGHTS decreases</a:t>
            </a:r>
          </a:p>
          <a:p>
            <a:endParaRPr lang="en-US" dirty="0"/>
          </a:p>
          <a:p>
            <a:r>
              <a:rPr lang="en-US" dirty="0"/>
              <a:t>As we can see when the graph goes from 15000 to 30000 </a:t>
            </a:r>
          </a:p>
          <a:p>
            <a:r>
              <a:rPr lang="en-US" dirty="0"/>
              <a:t> we can clearly see that the number of stops has been decreased</a:t>
            </a:r>
            <a:endParaRPr lang="en-IN" dirty="0"/>
          </a:p>
        </p:txBody>
      </p:sp>
    </p:spTree>
    <p:extLst>
      <p:ext uri="{BB962C8B-B14F-4D97-AF65-F5344CB8AC3E}">
        <p14:creationId xmlns:p14="http://schemas.microsoft.com/office/powerpoint/2010/main" val="2357875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10;&#10;Description automatically generated">
            <a:extLst>
              <a:ext uri="{FF2B5EF4-FFF2-40B4-BE49-F238E27FC236}">
                <a16:creationId xmlns:a16="http://schemas.microsoft.com/office/drawing/2014/main" id="{EC94F710-836B-4960-B78B-18366F0EA3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94" y="378025"/>
            <a:ext cx="6009960" cy="6101950"/>
          </a:xfrm>
        </p:spPr>
      </p:pic>
      <p:sp>
        <p:nvSpPr>
          <p:cNvPr id="12" name="TextBox 11">
            <a:extLst>
              <a:ext uri="{FF2B5EF4-FFF2-40B4-BE49-F238E27FC236}">
                <a16:creationId xmlns:a16="http://schemas.microsoft.com/office/drawing/2014/main" id="{2CC46C14-68CA-4E1F-B9E6-F397FD6BC966}"/>
              </a:ext>
            </a:extLst>
          </p:cNvPr>
          <p:cNvSpPr txBox="1"/>
          <p:nvPr/>
        </p:nvSpPr>
        <p:spPr>
          <a:xfrm>
            <a:off x="6850273" y="1759916"/>
            <a:ext cx="5060272" cy="1477328"/>
          </a:xfrm>
          <a:prstGeom prst="rect">
            <a:avLst/>
          </a:prstGeom>
          <a:noFill/>
        </p:spPr>
        <p:txBody>
          <a:bodyPr wrap="square" rtlCol="0">
            <a:spAutoFit/>
          </a:bodyPr>
          <a:lstStyle/>
          <a:p>
            <a:r>
              <a:rPr lang="en-US" dirty="0"/>
              <a:t>As we have seen in the above graphs </a:t>
            </a:r>
          </a:p>
          <a:p>
            <a:endParaRPr lang="en-US" dirty="0"/>
          </a:p>
          <a:p>
            <a:r>
              <a:rPr lang="en-US" dirty="0"/>
              <a:t>This graph also states that there is negative relationship b/w PRICE &amp; NUMBER OF STOPS</a:t>
            </a:r>
          </a:p>
          <a:p>
            <a:r>
              <a:rPr lang="en-US" dirty="0"/>
              <a:t> </a:t>
            </a:r>
            <a:endParaRPr lang="en-IN" dirty="0"/>
          </a:p>
        </p:txBody>
      </p:sp>
      <p:sp>
        <p:nvSpPr>
          <p:cNvPr id="13" name="TextBox 12">
            <a:extLst>
              <a:ext uri="{FF2B5EF4-FFF2-40B4-BE49-F238E27FC236}">
                <a16:creationId xmlns:a16="http://schemas.microsoft.com/office/drawing/2014/main" id="{6E007AF2-BA7A-4410-B553-5C0B55BD110A}"/>
              </a:ext>
            </a:extLst>
          </p:cNvPr>
          <p:cNvSpPr txBox="1"/>
          <p:nvPr/>
        </p:nvSpPr>
        <p:spPr>
          <a:xfrm>
            <a:off x="6850273" y="4453467"/>
            <a:ext cx="4840878" cy="923330"/>
          </a:xfrm>
          <a:prstGeom prst="rect">
            <a:avLst/>
          </a:prstGeom>
          <a:noFill/>
        </p:spPr>
        <p:txBody>
          <a:bodyPr wrap="square" rtlCol="0">
            <a:spAutoFit/>
          </a:bodyPr>
          <a:lstStyle/>
          <a:p>
            <a:r>
              <a:rPr lang="en-US" dirty="0"/>
              <a:t>Printing the relational plot of PRICE &amp; NUMBER OF STOPS with respect to the MEAL AVAILABILITY in the FLIGHT</a:t>
            </a:r>
            <a:endParaRPr lang="en-IN" dirty="0"/>
          </a:p>
        </p:txBody>
      </p:sp>
    </p:spTree>
    <p:extLst>
      <p:ext uri="{BB962C8B-B14F-4D97-AF65-F5344CB8AC3E}">
        <p14:creationId xmlns:p14="http://schemas.microsoft.com/office/powerpoint/2010/main" val="2184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 table&#10;&#10;Description automatically generated">
            <a:extLst>
              <a:ext uri="{FF2B5EF4-FFF2-40B4-BE49-F238E27FC236}">
                <a16:creationId xmlns:a16="http://schemas.microsoft.com/office/drawing/2014/main" id="{53F8FEAE-EE00-4499-BC00-455BD5D210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244" y="149223"/>
            <a:ext cx="6058556" cy="6296321"/>
          </a:xfrm>
        </p:spPr>
      </p:pic>
      <p:sp>
        <p:nvSpPr>
          <p:cNvPr id="10" name="TextBox 9">
            <a:extLst>
              <a:ext uri="{FF2B5EF4-FFF2-40B4-BE49-F238E27FC236}">
                <a16:creationId xmlns:a16="http://schemas.microsoft.com/office/drawing/2014/main" id="{F13F1DCC-139E-44F4-A1E0-6BF7FD9CB26F}"/>
              </a:ext>
            </a:extLst>
          </p:cNvPr>
          <p:cNvSpPr txBox="1"/>
          <p:nvPr/>
        </p:nvSpPr>
        <p:spPr>
          <a:xfrm>
            <a:off x="6595533" y="2531532"/>
            <a:ext cx="5359400" cy="646331"/>
          </a:xfrm>
          <a:prstGeom prst="rect">
            <a:avLst/>
          </a:prstGeom>
          <a:noFill/>
        </p:spPr>
        <p:txBody>
          <a:bodyPr wrap="square" rtlCol="0">
            <a:spAutoFit/>
          </a:bodyPr>
          <a:lstStyle/>
          <a:p>
            <a:r>
              <a:rPr lang="en-US" dirty="0"/>
              <a:t>Plotting all the columns with respect to the rows </a:t>
            </a:r>
          </a:p>
          <a:p>
            <a:r>
              <a:rPr lang="en-US" dirty="0"/>
              <a:t>Plotting the pair plot of the whole dataset</a:t>
            </a:r>
            <a:endParaRPr lang="en-IN" dirty="0"/>
          </a:p>
        </p:txBody>
      </p:sp>
    </p:spTree>
    <p:extLst>
      <p:ext uri="{BB962C8B-B14F-4D97-AF65-F5344CB8AC3E}">
        <p14:creationId xmlns:p14="http://schemas.microsoft.com/office/powerpoint/2010/main" val="285456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129D-7AB7-4699-A921-43EEB261A76A}"/>
              </a:ext>
            </a:extLst>
          </p:cNvPr>
          <p:cNvSpPr>
            <a:spLocks noGrp="1"/>
          </p:cNvSpPr>
          <p:nvPr>
            <p:ph type="title"/>
          </p:nvPr>
        </p:nvSpPr>
        <p:spPr>
          <a:xfrm>
            <a:off x="248576" y="131017"/>
            <a:ext cx="6121893" cy="700195"/>
          </a:xfrm>
        </p:spPr>
        <p:txBody>
          <a:bodyPr>
            <a:normAutofit/>
          </a:bodyPr>
          <a:lstStyle/>
          <a:p>
            <a:r>
              <a:rPr lang="en-US" sz="2000" dirty="0">
                <a:latin typeface="Arial" panose="020B0604020202020204" pitchFamily="34" charset="0"/>
                <a:cs typeface="Arial" panose="020B0604020202020204" pitchFamily="34" charset="0"/>
              </a:rPr>
              <a:t>CORRELATION</a:t>
            </a:r>
            <a:endParaRPr lang="en-IN" sz="2000" cap="none" dirty="0">
              <a:latin typeface="Arial" panose="020B0604020202020204" pitchFamily="34" charset="0"/>
              <a:cs typeface="Arial" panose="020B0604020202020204" pitchFamily="34" charset="0"/>
            </a:endParaRPr>
          </a:p>
        </p:txBody>
      </p:sp>
      <p:pic>
        <p:nvPicPr>
          <p:cNvPr id="6" name="Content Placeholder 5" descr="Chart&#10;&#10;Description automatically generated">
            <a:extLst>
              <a:ext uri="{FF2B5EF4-FFF2-40B4-BE49-F238E27FC236}">
                <a16:creationId xmlns:a16="http://schemas.microsoft.com/office/drawing/2014/main" id="{96270559-34A0-407B-A63B-52863476D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660" y="831212"/>
            <a:ext cx="4136205" cy="5647116"/>
          </a:xfrm>
        </p:spPr>
      </p:pic>
      <p:sp>
        <p:nvSpPr>
          <p:cNvPr id="8" name="TextBox 7">
            <a:extLst>
              <a:ext uri="{FF2B5EF4-FFF2-40B4-BE49-F238E27FC236}">
                <a16:creationId xmlns:a16="http://schemas.microsoft.com/office/drawing/2014/main" id="{34B8C995-CDEE-4718-8163-5BE9003026E3}"/>
              </a:ext>
            </a:extLst>
          </p:cNvPr>
          <p:cNvSpPr txBox="1"/>
          <p:nvPr/>
        </p:nvSpPr>
        <p:spPr>
          <a:xfrm>
            <a:off x="4853324" y="1540934"/>
            <a:ext cx="7338676" cy="923330"/>
          </a:xfrm>
          <a:prstGeom prst="rect">
            <a:avLst/>
          </a:prstGeom>
          <a:noFill/>
        </p:spPr>
        <p:txBody>
          <a:bodyPr wrap="none" rtlCol="0">
            <a:spAutoFit/>
          </a:bodyPr>
          <a:lstStyle/>
          <a:p>
            <a:r>
              <a:rPr lang="en-US" dirty="0"/>
              <a:t>Plotting the graph of the correlation </a:t>
            </a:r>
          </a:p>
          <a:p>
            <a:r>
              <a:rPr lang="en-US" dirty="0"/>
              <a:t> Also, we can here determine that all the darker shade of columns are highly </a:t>
            </a:r>
          </a:p>
          <a:p>
            <a:r>
              <a:rPr lang="en-US" dirty="0"/>
              <a:t> correlated</a:t>
            </a:r>
            <a:endParaRPr lang="en-IN" dirty="0"/>
          </a:p>
        </p:txBody>
      </p:sp>
      <p:sp>
        <p:nvSpPr>
          <p:cNvPr id="10" name="TextBox 9">
            <a:extLst>
              <a:ext uri="{FF2B5EF4-FFF2-40B4-BE49-F238E27FC236}">
                <a16:creationId xmlns:a16="http://schemas.microsoft.com/office/drawing/2014/main" id="{185D4072-9572-4ECD-88A5-FB4A41034827}"/>
              </a:ext>
            </a:extLst>
          </p:cNvPr>
          <p:cNvSpPr txBox="1"/>
          <p:nvPr/>
        </p:nvSpPr>
        <p:spPr>
          <a:xfrm>
            <a:off x="4842786" y="3654770"/>
            <a:ext cx="4986867" cy="2862322"/>
          </a:xfrm>
          <a:prstGeom prst="rect">
            <a:avLst/>
          </a:prstGeom>
          <a:noFill/>
        </p:spPr>
        <p:txBody>
          <a:bodyPr wrap="square" rtlCol="0">
            <a:spAutoFit/>
          </a:bodyPr>
          <a:lstStyle/>
          <a:p>
            <a:r>
              <a:rPr lang="en-US" dirty="0"/>
              <a:t>Time of arrival is most positively correlated </a:t>
            </a:r>
          </a:p>
          <a:p>
            <a:r>
              <a:rPr lang="en-US" dirty="0"/>
              <a:t>Then, Airline</a:t>
            </a:r>
          </a:p>
          <a:p>
            <a:r>
              <a:rPr lang="en-US" dirty="0"/>
              <a:t>Then, Departure time</a:t>
            </a:r>
          </a:p>
          <a:p>
            <a:endParaRPr lang="en-IN" dirty="0"/>
          </a:p>
          <a:p>
            <a:r>
              <a:rPr lang="en-IN" dirty="0"/>
              <a:t>&amp; the remaining columns are negatively correlated</a:t>
            </a:r>
          </a:p>
          <a:p>
            <a:r>
              <a:rPr lang="en-IN" dirty="0"/>
              <a:t> Number of stops is most negatively correlated </a:t>
            </a:r>
          </a:p>
          <a:p>
            <a:r>
              <a:rPr lang="en-IN" dirty="0"/>
              <a:t>Then, Meal availability</a:t>
            </a:r>
          </a:p>
          <a:p>
            <a:r>
              <a:rPr lang="en-IN" dirty="0"/>
              <a:t>Then, Duration</a:t>
            </a:r>
          </a:p>
          <a:p>
            <a:r>
              <a:rPr lang="en-IN" dirty="0"/>
              <a:t>Then, Destination </a:t>
            </a:r>
          </a:p>
          <a:p>
            <a:r>
              <a:rPr lang="en-IN" dirty="0"/>
              <a:t>Then, Source</a:t>
            </a:r>
            <a:endParaRPr lang="en-US" dirty="0"/>
          </a:p>
        </p:txBody>
      </p:sp>
    </p:spTree>
    <p:extLst>
      <p:ext uri="{BB962C8B-B14F-4D97-AF65-F5344CB8AC3E}">
        <p14:creationId xmlns:p14="http://schemas.microsoft.com/office/powerpoint/2010/main" val="135032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193F-001D-4943-B825-93D324335AAE}"/>
              </a:ext>
            </a:extLst>
          </p:cNvPr>
          <p:cNvSpPr>
            <a:spLocks noGrp="1"/>
          </p:cNvSpPr>
          <p:nvPr>
            <p:ph type="title"/>
          </p:nvPr>
        </p:nvSpPr>
        <p:spPr>
          <a:xfrm>
            <a:off x="838200" y="365125"/>
            <a:ext cx="4639733" cy="602541"/>
          </a:xfrm>
        </p:spPr>
        <p:txBody>
          <a:bodyPr>
            <a:normAutofit fontScale="90000"/>
          </a:bodyPr>
          <a:lstStyle/>
          <a:p>
            <a:r>
              <a:rPr lang="en-US" dirty="0"/>
              <a:t>OUTLIERS:</a:t>
            </a:r>
            <a:endParaRPr lang="en-IN" dirty="0"/>
          </a:p>
        </p:txBody>
      </p:sp>
      <p:pic>
        <p:nvPicPr>
          <p:cNvPr id="7" name="Content Placeholder 6" descr="A picture containing table&#10;&#10;Description automatically generated">
            <a:extLst>
              <a:ext uri="{FF2B5EF4-FFF2-40B4-BE49-F238E27FC236}">
                <a16:creationId xmlns:a16="http://schemas.microsoft.com/office/drawing/2014/main" id="{B1C864C3-D531-44C2-901E-7714361CF7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55442"/>
            <a:ext cx="5681038" cy="4991034"/>
          </a:xfrm>
        </p:spPr>
      </p:pic>
      <p:sp>
        <p:nvSpPr>
          <p:cNvPr id="9" name="TextBox 8">
            <a:extLst>
              <a:ext uri="{FF2B5EF4-FFF2-40B4-BE49-F238E27FC236}">
                <a16:creationId xmlns:a16="http://schemas.microsoft.com/office/drawing/2014/main" id="{14276925-09E8-4CAA-B2EC-F61225C8A657}"/>
              </a:ext>
            </a:extLst>
          </p:cNvPr>
          <p:cNvSpPr txBox="1"/>
          <p:nvPr/>
        </p:nvSpPr>
        <p:spPr>
          <a:xfrm>
            <a:off x="6620934" y="2819400"/>
            <a:ext cx="5436425" cy="923330"/>
          </a:xfrm>
          <a:prstGeom prst="rect">
            <a:avLst/>
          </a:prstGeom>
          <a:noFill/>
        </p:spPr>
        <p:txBody>
          <a:bodyPr wrap="none" rtlCol="0">
            <a:spAutoFit/>
          </a:bodyPr>
          <a:lstStyle/>
          <a:p>
            <a:r>
              <a:rPr lang="en-US" dirty="0"/>
              <a:t>There are some outliers in all the columns </a:t>
            </a:r>
          </a:p>
          <a:p>
            <a:r>
              <a:rPr lang="en-IN" dirty="0"/>
              <a:t>So, we will remove them &amp; will make our dataset ready </a:t>
            </a:r>
          </a:p>
          <a:p>
            <a:r>
              <a:rPr lang="en-IN" dirty="0"/>
              <a:t> for analysis</a:t>
            </a:r>
          </a:p>
        </p:txBody>
      </p:sp>
    </p:spTree>
    <p:extLst>
      <p:ext uri="{BB962C8B-B14F-4D97-AF65-F5344CB8AC3E}">
        <p14:creationId xmlns:p14="http://schemas.microsoft.com/office/powerpoint/2010/main" val="19876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0F85-26CA-4B5C-87AE-5D2CCCFE2D81}"/>
              </a:ext>
            </a:extLst>
          </p:cNvPr>
          <p:cNvSpPr>
            <a:spLocks noGrp="1"/>
          </p:cNvSpPr>
          <p:nvPr>
            <p:ph type="title"/>
          </p:nvPr>
        </p:nvSpPr>
        <p:spPr>
          <a:xfrm>
            <a:off x="338666" y="255058"/>
            <a:ext cx="10515600" cy="1325563"/>
          </a:xfrm>
        </p:spPr>
        <p:txBody>
          <a:bodyPr>
            <a:normAutofit/>
          </a:bodyPr>
          <a:lstStyle/>
          <a:p>
            <a:r>
              <a:rPr lang="en-US" sz="4400" dirty="0"/>
              <a:t>REMOVING OUTLIERS</a:t>
            </a:r>
            <a:endParaRPr lang="en-IN" sz="4400" dirty="0"/>
          </a:p>
        </p:txBody>
      </p:sp>
      <p:pic>
        <p:nvPicPr>
          <p:cNvPr id="5" name="Content Placeholder 4" descr="Table&#10;&#10;Description automatically generated with medium confidence">
            <a:extLst>
              <a:ext uri="{FF2B5EF4-FFF2-40B4-BE49-F238E27FC236}">
                <a16:creationId xmlns:a16="http://schemas.microsoft.com/office/drawing/2014/main" id="{C3AE7CFC-24B6-4049-AE6E-D3B373685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528" y="1479020"/>
            <a:ext cx="5045471" cy="4786769"/>
          </a:xfrm>
        </p:spPr>
      </p:pic>
      <p:sp>
        <p:nvSpPr>
          <p:cNvPr id="6" name="TextBox 5">
            <a:extLst>
              <a:ext uri="{FF2B5EF4-FFF2-40B4-BE49-F238E27FC236}">
                <a16:creationId xmlns:a16="http://schemas.microsoft.com/office/drawing/2014/main" id="{61ED2621-B2DF-4F9D-809C-449DFBCB59CC}"/>
              </a:ext>
            </a:extLst>
          </p:cNvPr>
          <p:cNvSpPr txBox="1"/>
          <p:nvPr/>
        </p:nvSpPr>
        <p:spPr>
          <a:xfrm>
            <a:off x="6234600" y="3553873"/>
            <a:ext cx="5957400" cy="369332"/>
          </a:xfrm>
          <a:prstGeom prst="rect">
            <a:avLst/>
          </a:prstGeom>
          <a:noFill/>
        </p:spPr>
        <p:txBody>
          <a:bodyPr wrap="none" rtlCol="0">
            <a:spAutoFit/>
          </a:bodyPr>
          <a:lstStyle/>
          <a:p>
            <a:r>
              <a:rPr lang="en-US" dirty="0"/>
              <a:t>Removing the outliers &amp; storing the filtered data into df_new</a:t>
            </a:r>
            <a:endParaRPr lang="en-IN" dirty="0"/>
          </a:p>
        </p:txBody>
      </p:sp>
    </p:spTree>
    <p:extLst>
      <p:ext uri="{BB962C8B-B14F-4D97-AF65-F5344CB8AC3E}">
        <p14:creationId xmlns:p14="http://schemas.microsoft.com/office/powerpoint/2010/main" val="177965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91A1-EA29-49B5-ABBE-6E4E468D3733}"/>
              </a:ext>
            </a:extLst>
          </p:cNvPr>
          <p:cNvSpPr>
            <a:spLocks noGrp="1"/>
          </p:cNvSpPr>
          <p:nvPr>
            <p:ph type="title"/>
          </p:nvPr>
        </p:nvSpPr>
        <p:spPr>
          <a:xfrm>
            <a:off x="677334" y="480300"/>
            <a:ext cx="10515600" cy="1031875"/>
          </a:xfrm>
        </p:spPr>
        <p:txBody>
          <a:bodyPr>
            <a:normAutofit/>
          </a:bodyPr>
          <a:lstStyle/>
          <a:p>
            <a:r>
              <a:rPr lang="en-US" sz="4400" dirty="0"/>
              <a:t>SKEWNESS</a:t>
            </a:r>
            <a:endParaRPr lang="en-IN" sz="4400" dirty="0"/>
          </a:p>
        </p:txBody>
      </p:sp>
      <p:pic>
        <p:nvPicPr>
          <p:cNvPr id="5" name="Content Placeholder 4" descr="Table&#10;&#10;Description automatically generated">
            <a:extLst>
              <a:ext uri="{FF2B5EF4-FFF2-40B4-BE49-F238E27FC236}">
                <a16:creationId xmlns:a16="http://schemas.microsoft.com/office/drawing/2014/main" id="{FC342C0B-F8F2-417B-B7DE-026BD3F79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512175"/>
            <a:ext cx="6637867" cy="4687012"/>
          </a:xfrm>
        </p:spPr>
      </p:pic>
      <p:sp>
        <p:nvSpPr>
          <p:cNvPr id="6" name="TextBox 5">
            <a:extLst>
              <a:ext uri="{FF2B5EF4-FFF2-40B4-BE49-F238E27FC236}">
                <a16:creationId xmlns:a16="http://schemas.microsoft.com/office/drawing/2014/main" id="{7BCD11CB-6575-49F9-B7DD-DD42259869AB}"/>
              </a:ext>
            </a:extLst>
          </p:cNvPr>
          <p:cNvSpPr txBox="1"/>
          <p:nvPr/>
        </p:nvSpPr>
        <p:spPr>
          <a:xfrm>
            <a:off x="7315201" y="2922284"/>
            <a:ext cx="4692310" cy="2862322"/>
          </a:xfrm>
          <a:prstGeom prst="rect">
            <a:avLst/>
          </a:prstGeom>
          <a:noFill/>
        </p:spPr>
        <p:txBody>
          <a:bodyPr wrap="none" rtlCol="0">
            <a:spAutoFit/>
          </a:bodyPr>
          <a:lstStyle/>
          <a:p>
            <a:r>
              <a:rPr lang="en-US" dirty="0"/>
              <a:t>There is no high skewness is present in our</a:t>
            </a:r>
          </a:p>
          <a:p>
            <a:r>
              <a:rPr lang="en-US" dirty="0"/>
              <a:t>Dataset</a:t>
            </a:r>
          </a:p>
          <a:p>
            <a:endParaRPr lang="en-US" dirty="0"/>
          </a:p>
          <a:p>
            <a:r>
              <a:rPr lang="en-US" dirty="0"/>
              <a:t>Still, we will check on it individually &amp; will try to </a:t>
            </a:r>
          </a:p>
          <a:p>
            <a:r>
              <a:rPr lang="en-US" dirty="0"/>
              <a:t> remove the skewness till the maximum extent </a:t>
            </a:r>
          </a:p>
          <a:p>
            <a:r>
              <a:rPr lang="en-US" dirty="0"/>
              <a:t> that we can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8781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9704-E4AE-4DCB-8832-7F72E1E16A2B}"/>
              </a:ext>
            </a:extLst>
          </p:cNvPr>
          <p:cNvSpPr>
            <a:spLocks noGrp="1"/>
          </p:cNvSpPr>
          <p:nvPr>
            <p:ph type="title"/>
          </p:nvPr>
        </p:nvSpPr>
        <p:spPr>
          <a:xfrm>
            <a:off x="838200" y="365126"/>
            <a:ext cx="2597458" cy="691318"/>
          </a:xfrm>
        </p:spPr>
        <p:txBody>
          <a:bodyPr>
            <a:normAutofit/>
          </a:bodyPr>
          <a:lstStyle/>
          <a:p>
            <a:r>
              <a:rPr lang="en-IN" sz="3600"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IN" dirty="0"/>
          </a:p>
        </p:txBody>
      </p:sp>
      <p:sp>
        <p:nvSpPr>
          <p:cNvPr id="3" name="Content Placeholder 2">
            <a:extLst>
              <a:ext uri="{FF2B5EF4-FFF2-40B4-BE49-F238E27FC236}">
                <a16:creationId xmlns:a16="http://schemas.microsoft.com/office/drawing/2014/main" id="{B0E599AD-8EF1-4963-B004-4F0AEAC4A760}"/>
              </a:ext>
            </a:extLst>
          </p:cNvPr>
          <p:cNvSpPr>
            <a:spLocks noGrp="1"/>
          </p:cNvSpPr>
          <p:nvPr>
            <p:ph idx="1"/>
          </p:nvPr>
        </p:nvSpPr>
        <p:spPr>
          <a:xfrm>
            <a:off x="838200" y="1141412"/>
            <a:ext cx="10515600" cy="4113536"/>
          </a:xfrm>
        </p:spPr>
        <p:txBody>
          <a:bodyPr>
            <a:noAutofit/>
          </a:bodyPr>
          <a:lstStyle/>
          <a:p>
            <a:pPr marL="457200" indent="-457200">
              <a:buAutoNum type="arabicPeriod"/>
            </a:pPr>
            <a:r>
              <a:rPr lang="en-US" sz="2000" dirty="0"/>
              <a:t>Data Collection You must scrape at least 1500 rows of data. You can scrape more data as well, it’s up to you, More the data better the model In this section you must scrape the data of flights from different websites (yatra.com, skyscanner.com, official websites of airlines, etc.). The number of columns for data doesn’t have limit, it’s up to you and your creativity. Generally, these columns are airline name, date of journey, source, destination, route, departure time, arrival time, duration, total stops and the target variable price. You can make changes to it, you can add, or you can remove some columns, it completely depends on the website from which you are fetching the data. </a:t>
            </a:r>
          </a:p>
          <a:p>
            <a:pPr marL="457200" indent="-457200">
              <a:buAutoNum type="arabicPeriod"/>
            </a:pPr>
            <a:r>
              <a:rPr lang="en-US" sz="2000" dirty="0"/>
              <a:t>Data Analysis After cleaning the data, you must do some analysis on the data. Do airfares change frequently? Do they move in small increments or in large jumps? Do they tend to go up or down over time? What is the best time to buy so that the consumer can save the most by taking the least risk? Does price increase as we get near to departure date? Is Indigo cheaper than Jet Airways? Are morning flights expensive?</a:t>
            </a:r>
          </a:p>
          <a:p>
            <a:pPr marL="457200" indent="-457200">
              <a:buAutoNum type="arabicPeriod"/>
            </a:pPr>
            <a:r>
              <a:rPr lang="en-US" sz="2000" dirty="0"/>
              <a:t>Model Building After collecting the data, you need to build a machine learning model. Before model building do all data pre-processing steps. Try different models with different hyper parameters and select the best model. Follow the complete life cycle of data science. Include all the steps like 1. Data Cleaning 2. Exploratory Data Analysis 3. Data Pre-processing 4. Model Building 5. Model Evaluation 6. Selecting the best mode</a:t>
            </a:r>
            <a:endParaRPr lang="en-IN" sz="2000" dirty="0"/>
          </a:p>
        </p:txBody>
      </p:sp>
    </p:spTree>
    <p:extLst>
      <p:ext uri="{BB962C8B-B14F-4D97-AF65-F5344CB8AC3E}">
        <p14:creationId xmlns:p14="http://schemas.microsoft.com/office/powerpoint/2010/main" val="2236296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31-EF66-4B6F-8118-B9A9CB4D7A3A}"/>
              </a:ext>
            </a:extLst>
          </p:cNvPr>
          <p:cNvSpPr>
            <a:spLocks noGrp="1"/>
          </p:cNvSpPr>
          <p:nvPr>
            <p:ph type="title"/>
          </p:nvPr>
        </p:nvSpPr>
        <p:spPr>
          <a:xfrm>
            <a:off x="406400" y="517525"/>
            <a:ext cx="10515600" cy="1091141"/>
          </a:xfrm>
        </p:spPr>
        <p:txBody>
          <a:bodyPr>
            <a:normAutofit/>
          </a:bodyPr>
          <a:lstStyle/>
          <a:p>
            <a:r>
              <a:rPr lang="en-US" sz="4400" dirty="0"/>
              <a:t>REMOVING SKEWNESS</a:t>
            </a:r>
            <a:endParaRPr lang="en-IN" sz="4400" dirty="0"/>
          </a:p>
        </p:txBody>
      </p:sp>
      <p:pic>
        <p:nvPicPr>
          <p:cNvPr id="5" name="Content Placeholder 4" descr="Graphical user interface, text&#10;&#10;Description automatically generated">
            <a:extLst>
              <a:ext uri="{FF2B5EF4-FFF2-40B4-BE49-F238E27FC236}">
                <a16:creationId xmlns:a16="http://schemas.microsoft.com/office/drawing/2014/main" id="{5628F7A5-0B28-44C4-A203-F64A1D6199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991" y="1838908"/>
            <a:ext cx="6071190" cy="4248626"/>
          </a:xfrm>
        </p:spPr>
      </p:pic>
      <p:sp>
        <p:nvSpPr>
          <p:cNvPr id="6" name="TextBox 5">
            <a:extLst>
              <a:ext uri="{FF2B5EF4-FFF2-40B4-BE49-F238E27FC236}">
                <a16:creationId xmlns:a16="http://schemas.microsoft.com/office/drawing/2014/main" id="{4E175495-361B-4B2C-AAEB-E1FC32585E04}"/>
              </a:ext>
            </a:extLst>
          </p:cNvPr>
          <p:cNvSpPr txBox="1"/>
          <p:nvPr/>
        </p:nvSpPr>
        <p:spPr>
          <a:xfrm>
            <a:off x="7112001" y="3316890"/>
            <a:ext cx="4605748" cy="646331"/>
          </a:xfrm>
          <a:prstGeom prst="rect">
            <a:avLst/>
          </a:prstGeom>
          <a:noFill/>
        </p:spPr>
        <p:txBody>
          <a:bodyPr wrap="none" rtlCol="0">
            <a:spAutoFit/>
          </a:bodyPr>
          <a:lstStyle/>
          <a:p>
            <a:r>
              <a:rPr lang="en-US" dirty="0"/>
              <a:t>Using power transformation technique, we are</a:t>
            </a:r>
          </a:p>
          <a:p>
            <a:r>
              <a:rPr lang="en-US" dirty="0"/>
              <a:t> trying to remove skewness </a:t>
            </a:r>
            <a:endParaRPr lang="en-IN" dirty="0"/>
          </a:p>
        </p:txBody>
      </p:sp>
    </p:spTree>
    <p:extLst>
      <p:ext uri="{BB962C8B-B14F-4D97-AF65-F5344CB8AC3E}">
        <p14:creationId xmlns:p14="http://schemas.microsoft.com/office/powerpoint/2010/main" val="2781023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5B2B-A8D9-48A9-8C8D-5F69934E6F9C}"/>
              </a:ext>
            </a:extLst>
          </p:cNvPr>
          <p:cNvSpPr>
            <a:spLocks noGrp="1"/>
          </p:cNvSpPr>
          <p:nvPr>
            <p:ph type="title"/>
          </p:nvPr>
        </p:nvSpPr>
        <p:spPr>
          <a:xfrm>
            <a:off x="7755861" y="1411777"/>
            <a:ext cx="3787066" cy="531520"/>
          </a:xfrm>
        </p:spPr>
        <p:txBody>
          <a:bodyPr>
            <a:normAutofit/>
          </a:bodyPr>
          <a:lstStyle/>
          <a:p>
            <a:r>
              <a:rPr lang="en-US" sz="1800" cap="none" dirty="0">
                <a:latin typeface="Arial" panose="020B0604020202020204" pitchFamily="34" charset="0"/>
                <a:ea typeface="+mn-ea"/>
                <a:cs typeface="Arial" panose="020B0604020202020204" pitchFamily="34" charset="0"/>
              </a:rPr>
              <a:t>Skewness checking</a:t>
            </a:r>
            <a:endParaRPr lang="en-IN" sz="1800" cap="none" dirty="0">
              <a:latin typeface="Arial" panose="020B0604020202020204" pitchFamily="34" charset="0"/>
              <a:ea typeface="+mn-ea"/>
              <a:cs typeface="Arial" panose="020B0604020202020204" pitchFamily="34" charset="0"/>
            </a:endParaRPr>
          </a:p>
        </p:txBody>
      </p:sp>
      <p:sp>
        <p:nvSpPr>
          <p:cNvPr id="7" name="Arrow: Left 6">
            <a:extLst>
              <a:ext uri="{FF2B5EF4-FFF2-40B4-BE49-F238E27FC236}">
                <a16:creationId xmlns:a16="http://schemas.microsoft.com/office/drawing/2014/main" id="{9162AB02-C3A2-4958-BED4-50DF73AD4C94}"/>
              </a:ext>
            </a:extLst>
          </p:cNvPr>
          <p:cNvSpPr/>
          <p:nvPr/>
        </p:nvSpPr>
        <p:spPr>
          <a:xfrm>
            <a:off x="6561489" y="1435221"/>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Arrow: Left 7">
            <a:extLst>
              <a:ext uri="{FF2B5EF4-FFF2-40B4-BE49-F238E27FC236}">
                <a16:creationId xmlns:a16="http://schemas.microsoft.com/office/drawing/2014/main" id="{F9CA16FB-FF14-44EF-8F96-44579D9A792C}"/>
              </a:ext>
            </a:extLst>
          </p:cNvPr>
          <p:cNvSpPr/>
          <p:nvPr/>
        </p:nvSpPr>
        <p:spPr>
          <a:xfrm>
            <a:off x="6561489" y="4591832"/>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ACAFDAB4-9D75-425F-BCAD-29FF60628A42}"/>
              </a:ext>
            </a:extLst>
          </p:cNvPr>
          <p:cNvSpPr txBox="1"/>
          <p:nvPr/>
        </p:nvSpPr>
        <p:spPr>
          <a:xfrm>
            <a:off x="7755861" y="4649482"/>
            <a:ext cx="212109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Sk</a:t>
            </a:r>
            <a:r>
              <a:rPr lang="en-US" sz="1800" dirty="0">
                <a:latin typeface="Arial" panose="020B0604020202020204" pitchFamily="34" charset="0"/>
                <a:cs typeface="Arial" panose="020B0604020202020204" pitchFamily="34" charset="0"/>
              </a:rPr>
              <a:t>ewness removal</a:t>
            </a:r>
            <a:endParaRPr lang="en-IN" dirty="0"/>
          </a:p>
        </p:txBody>
      </p:sp>
      <p:pic>
        <p:nvPicPr>
          <p:cNvPr id="12" name="Content Placeholder 11" descr="Graphical user interface, text, application, email&#10;&#10;Description automatically generated">
            <a:extLst>
              <a:ext uri="{FF2B5EF4-FFF2-40B4-BE49-F238E27FC236}">
                <a16:creationId xmlns:a16="http://schemas.microsoft.com/office/drawing/2014/main" id="{99AF26CB-BC84-44CE-95E0-DDDC256265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486" y="763137"/>
            <a:ext cx="6111240" cy="1828800"/>
          </a:xfrm>
        </p:spPr>
      </p:pic>
      <p:pic>
        <p:nvPicPr>
          <p:cNvPr id="14" name="Picture 13" descr="Table&#10;&#10;Description automatically generated with medium confidence">
            <a:extLst>
              <a:ext uri="{FF2B5EF4-FFF2-40B4-BE49-F238E27FC236}">
                <a16:creationId xmlns:a16="http://schemas.microsoft.com/office/drawing/2014/main" id="{880CAAFC-7648-41B0-A357-09BCBD6AD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86" y="3350058"/>
            <a:ext cx="6111240" cy="2766658"/>
          </a:xfrm>
          <a:prstGeom prst="rect">
            <a:avLst/>
          </a:prstGeom>
        </p:spPr>
      </p:pic>
    </p:spTree>
    <p:extLst>
      <p:ext uri="{BB962C8B-B14F-4D97-AF65-F5344CB8AC3E}">
        <p14:creationId xmlns:p14="http://schemas.microsoft.com/office/powerpoint/2010/main" val="270229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9E5506-1F34-4A0B-BDB5-2EF74A20D7CA}"/>
              </a:ext>
            </a:extLst>
          </p:cNvPr>
          <p:cNvSpPr txBox="1"/>
          <p:nvPr/>
        </p:nvSpPr>
        <p:spPr>
          <a:xfrm>
            <a:off x="744669" y="731334"/>
            <a:ext cx="5800064" cy="584775"/>
          </a:xfrm>
          <a:prstGeom prst="rect">
            <a:avLst/>
          </a:prstGeom>
          <a:noFill/>
        </p:spPr>
        <p:txBody>
          <a:bodyPr wrap="square" rtlCol="0">
            <a:spAutoFit/>
          </a:bodyPr>
          <a:lstStyle/>
          <a:p>
            <a:r>
              <a:rPr lang="en-IN" sz="3200" dirty="0">
                <a:effectLst/>
                <a:latin typeface="Calibri" panose="020F0502020204030204" pitchFamily="34" charset="0"/>
                <a:ea typeface="Calibri" panose="020F0502020204030204" pitchFamily="34" charset="0"/>
                <a:cs typeface="Times New Roman" panose="02020603050405020304" pitchFamily="18" charset="0"/>
              </a:rPr>
              <a:t>FINDING BEST RANDOM STATE:</a:t>
            </a:r>
            <a:endParaRPr lang="en-IN" sz="3200" dirty="0"/>
          </a:p>
        </p:txBody>
      </p:sp>
      <p:pic>
        <p:nvPicPr>
          <p:cNvPr id="11" name="Content Placeholder 10" descr="Graphical user interface, text, application, email&#10;&#10;Description automatically generated">
            <a:extLst>
              <a:ext uri="{FF2B5EF4-FFF2-40B4-BE49-F238E27FC236}">
                <a16:creationId xmlns:a16="http://schemas.microsoft.com/office/drawing/2014/main" id="{8796A065-5DEA-4AB6-84BC-234BBF432B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669" y="2090791"/>
            <a:ext cx="8183995" cy="3183942"/>
          </a:xfrm>
        </p:spPr>
      </p:pic>
    </p:spTree>
    <p:extLst>
      <p:ext uri="{BB962C8B-B14F-4D97-AF65-F5344CB8AC3E}">
        <p14:creationId xmlns:p14="http://schemas.microsoft.com/office/powerpoint/2010/main" val="3040628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D3C6-BC71-4F13-BF1A-AAFF24DC9E5E}"/>
              </a:ext>
            </a:extLst>
          </p:cNvPr>
          <p:cNvSpPr>
            <a:spLocks noGrp="1"/>
          </p:cNvSpPr>
          <p:nvPr>
            <p:ph type="title"/>
          </p:nvPr>
        </p:nvSpPr>
        <p:spPr>
          <a:xfrm>
            <a:off x="838200" y="365126"/>
            <a:ext cx="10515600" cy="478254"/>
          </a:xfrm>
        </p:spPr>
        <p:txBody>
          <a:bodyPr>
            <a:norm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a:t>
            </a:r>
            <a:endParaRPr lang="en-IN" dirty="0"/>
          </a:p>
        </p:txBody>
      </p:sp>
      <p:pic>
        <p:nvPicPr>
          <p:cNvPr id="9" name="Picture 8">
            <a:extLst>
              <a:ext uri="{FF2B5EF4-FFF2-40B4-BE49-F238E27FC236}">
                <a16:creationId xmlns:a16="http://schemas.microsoft.com/office/drawing/2014/main" id="{0599D0DB-49AD-486E-BDEE-DC60E9587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40" y="956584"/>
            <a:ext cx="6597104" cy="478255"/>
          </a:xfrm>
          <a:prstGeom prst="rect">
            <a:avLst/>
          </a:prstGeom>
        </p:spPr>
      </p:pic>
      <p:pic>
        <p:nvPicPr>
          <p:cNvPr id="13" name="Content Placeholder 12" descr="Table&#10;&#10;Description automatically generated">
            <a:extLst>
              <a:ext uri="{FF2B5EF4-FFF2-40B4-BE49-F238E27FC236}">
                <a16:creationId xmlns:a16="http://schemas.microsoft.com/office/drawing/2014/main" id="{AE9DADC8-7551-452F-9D67-B39B17F12B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939" y="1673754"/>
            <a:ext cx="5696959" cy="4591579"/>
          </a:xfrm>
        </p:spPr>
      </p:pic>
    </p:spTree>
    <p:extLst>
      <p:ext uri="{BB962C8B-B14F-4D97-AF65-F5344CB8AC3E}">
        <p14:creationId xmlns:p14="http://schemas.microsoft.com/office/powerpoint/2010/main" val="116357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DF2CEE-ABB3-45B3-B580-AAEEE1AE5195}"/>
              </a:ext>
            </a:extLst>
          </p:cNvPr>
          <p:cNvSpPr txBox="1"/>
          <p:nvPr/>
        </p:nvSpPr>
        <p:spPr>
          <a:xfrm>
            <a:off x="465665" y="550334"/>
            <a:ext cx="6527801" cy="646331"/>
          </a:xfrm>
          <a:prstGeom prst="rect">
            <a:avLst/>
          </a:prstGeom>
          <a:noFill/>
        </p:spPr>
        <p:txBody>
          <a:bodyPr wrap="square" rtlCol="0">
            <a:spAutoFit/>
          </a:bodyPr>
          <a:lstStyle/>
          <a:p>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WE CAN SEE </a:t>
            </a:r>
            <a:r>
              <a:rPr lang="en-IN"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RFC</a:t>
            </a: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HAS </a:t>
            </a:r>
            <a:r>
              <a:rPr lang="en-IN"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36.58</a:t>
            </a: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ACCURACY</a:t>
            </a:r>
          </a:p>
          <a:p>
            <a:endParaRPr lang="en-IN" dirty="0"/>
          </a:p>
        </p:txBody>
      </p:sp>
      <p:pic>
        <p:nvPicPr>
          <p:cNvPr id="7" name="Picture 6" descr="Graphical user interface, text, application, email&#10;&#10;Description automatically generated">
            <a:extLst>
              <a:ext uri="{FF2B5EF4-FFF2-40B4-BE49-F238E27FC236}">
                <a16:creationId xmlns:a16="http://schemas.microsoft.com/office/drawing/2014/main" id="{94AC21FD-78EF-4413-91F3-68B1ABBAC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5" y="1468120"/>
            <a:ext cx="10378440" cy="2651760"/>
          </a:xfrm>
          <a:prstGeom prst="rect">
            <a:avLst/>
          </a:prstGeom>
        </p:spPr>
      </p:pic>
      <p:sp>
        <p:nvSpPr>
          <p:cNvPr id="8" name="TextBox 7">
            <a:extLst>
              <a:ext uri="{FF2B5EF4-FFF2-40B4-BE49-F238E27FC236}">
                <a16:creationId xmlns:a16="http://schemas.microsoft.com/office/drawing/2014/main" id="{0CBF8989-2A4E-4224-B81F-1F3CE15423B1}"/>
              </a:ext>
            </a:extLst>
          </p:cNvPr>
          <p:cNvSpPr txBox="1"/>
          <p:nvPr/>
        </p:nvSpPr>
        <p:spPr>
          <a:xfrm>
            <a:off x="1474317" y="4391335"/>
            <a:ext cx="8441285" cy="923330"/>
          </a:xfrm>
          <a:prstGeom prst="rect">
            <a:avLst/>
          </a:prstGeom>
          <a:noFill/>
        </p:spPr>
        <p:txBody>
          <a:bodyPr wrap="none" rtlCol="0">
            <a:spAutoFit/>
          </a:bodyPr>
          <a:lstStyle/>
          <a:p>
            <a:r>
              <a:rPr lang="en-US" dirty="0"/>
              <a:t>We are cross validating each model &amp; then we will select the best model for our dataset</a:t>
            </a:r>
          </a:p>
          <a:p>
            <a:endParaRPr lang="en-US" dirty="0"/>
          </a:p>
          <a:p>
            <a:r>
              <a:rPr lang="en-US" dirty="0"/>
              <a:t>Again, we are selecting the RFC as our best model</a:t>
            </a:r>
            <a:endParaRPr lang="en-IN" dirty="0"/>
          </a:p>
        </p:txBody>
      </p:sp>
    </p:spTree>
    <p:extLst>
      <p:ext uri="{BB962C8B-B14F-4D97-AF65-F5344CB8AC3E}">
        <p14:creationId xmlns:p14="http://schemas.microsoft.com/office/powerpoint/2010/main" val="917778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0B25E3E4-4044-41F5-900F-2DAEBD01F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465" y="443705"/>
            <a:ext cx="6512941" cy="5584562"/>
          </a:xfrm>
        </p:spPr>
      </p:pic>
      <p:sp>
        <p:nvSpPr>
          <p:cNvPr id="6" name="TextBox 5">
            <a:extLst>
              <a:ext uri="{FF2B5EF4-FFF2-40B4-BE49-F238E27FC236}">
                <a16:creationId xmlns:a16="http://schemas.microsoft.com/office/drawing/2014/main" id="{965C78EB-AC6C-44FA-9FF0-4E54EAACBD94}"/>
              </a:ext>
            </a:extLst>
          </p:cNvPr>
          <p:cNvSpPr txBox="1"/>
          <p:nvPr/>
        </p:nvSpPr>
        <p:spPr>
          <a:xfrm>
            <a:off x="7241073" y="3168253"/>
            <a:ext cx="4241800" cy="369332"/>
          </a:xfrm>
          <a:prstGeom prst="rect">
            <a:avLst/>
          </a:prstGeom>
          <a:noFill/>
        </p:spPr>
        <p:txBody>
          <a:bodyPr wrap="square" rtlCol="0">
            <a:spAutoFit/>
          </a:bodyPr>
          <a:lstStyle/>
          <a:p>
            <a:r>
              <a:rPr lang="en-US" dirty="0"/>
              <a:t>Hyper parameter tunning our best model </a:t>
            </a:r>
            <a:endParaRPr lang="en-IN" dirty="0"/>
          </a:p>
        </p:txBody>
      </p:sp>
    </p:spTree>
    <p:extLst>
      <p:ext uri="{BB962C8B-B14F-4D97-AF65-F5344CB8AC3E}">
        <p14:creationId xmlns:p14="http://schemas.microsoft.com/office/powerpoint/2010/main" val="137569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7C92-C9FB-45F7-91FC-FC7489A06D17}"/>
              </a:ext>
            </a:extLst>
          </p:cNvPr>
          <p:cNvSpPr>
            <a:spLocks noGrp="1"/>
          </p:cNvSpPr>
          <p:nvPr>
            <p:ph type="title"/>
          </p:nvPr>
        </p:nvSpPr>
        <p:spPr>
          <a:xfrm>
            <a:off x="389467" y="325966"/>
            <a:ext cx="10515600" cy="710142"/>
          </a:xfrm>
        </p:spPr>
        <p:txBody>
          <a:bodyPr>
            <a:noAutofit/>
          </a:bodyPr>
          <a:lstStyle/>
          <a:p>
            <a:r>
              <a:rPr lang="en-US" sz="4400" dirty="0"/>
              <a:t>PLOTTING CURVE</a:t>
            </a:r>
            <a:endParaRPr lang="en-IN" sz="4400" dirty="0"/>
          </a:p>
        </p:txBody>
      </p:sp>
      <p:pic>
        <p:nvPicPr>
          <p:cNvPr id="5" name="Content Placeholder 4" descr="Chart, scatter chart&#10;&#10;Description automatically generated">
            <a:extLst>
              <a:ext uri="{FF2B5EF4-FFF2-40B4-BE49-F238E27FC236}">
                <a16:creationId xmlns:a16="http://schemas.microsoft.com/office/drawing/2014/main" id="{25F239A7-A945-48CA-B255-4469335D8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467" y="1395217"/>
            <a:ext cx="7784217" cy="4773039"/>
          </a:xfrm>
        </p:spPr>
      </p:pic>
      <p:sp>
        <p:nvSpPr>
          <p:cNvPr id="6" name="TextBox 5">
            <a:extLst>
              <a:ext uri="{FF2B5EF4-FFF2-40B4-BE49-F238E27FC236}">
                <a16:creationId xmlns:a16="http://schemas.microsoft.com/office/drawing/2014/main" id="{E4C4788F-4F40-4A0C-97C5-5E50DF718D2D}"/>
              </a:ext>
            </a:extLst>
          </p:cNvPr>
          <p:cNvSpPr txBox="1"/>
          <p:nvPr/>
        </p:nvSpPr>
        <p:spPr>
          <a:xfrm>
            <a:off x="8173684" y="2980266"/>
            <a:ext cx="4104009" cy="646331"/>
          </a:xfrm>
          <a:prstGeom prst="rect">
            <a:avLst/>
          </a:prstGeom>
          <a:noFill/>
        </p:spPr>
        <p:txBody>
          <a:bodyPr wrap="none" rtlCol="0">
            <a:spAutoFit/>
          </a:bodyPr>
          <a:lstStyle/>
          <a:p>
            <a:r>
              <a:rPr lang="en-US" dirty="0"/>
              <a:t>The line shows the predicted &amp; measured</a:t>
            </a:r>
          </a:p>
          <a:p>
            <a:r>
              <a:rPr lang="en-US" dirty="0"/>
              <a:t> results</a:t>
            </a:r>
            <a:endParaRPr lang="en-IN" dirty="0"/>
          </a:p>
        </p:txBody>
      </p:sp>
    </p:spTree>
    <p:extLst>
      <p:ext uri="{BB962C8B-B14F-4D97-AF65-F5344CB8AC3E}">
        <p14:creationId xmlns:p14="http://schemas.microsoft.com/office/powerpoint/2010/main" val="2016245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BCD8-59B2-4ECF-A5BF-80DB83C6E6B0}"/>
              </a:ext>
            </a:extLst>
          </p:cNvPr>
          <p:cNvSpPr>
            <a:spLocks noGrp="1"/>
          </p:cNvSpPr>
          <p:nvPr>
            <p:ph type="title"/>
          </p:nvPr>
        </p:nvSpPr>
        <p:spPr>
          <a:xfrm>
            <a:off x="944731" y="754404"/>
            <a:ext cx="4956536" cy="922136"/>
          </a:xfrm>
        </p:spPr>
        <p:txBody>
          <a:bodyPr>
            <a:normAutofit/>
          </a:bodyPr>
          <a:lstStyle/>
          <a:p>
            <a:r>
              <a:rPr lang="en-IN" sz="2700" b="1" cap="none" dirty="0">
                <a:effectLst/>
                <a:latin typeface="Arial" panose="020B0604020202020204" pitchFamily="34" charset="0"/>
                <a:ea typeface="Calibri" panose="020F0502020204030204" pitchFamily="34" charset="0"/>
                <a:cs typeface="Times New Roman" panose="02020603050405020304" pitchFamily="18" charset="0"/>
              </a:rPr>
              <a:t>SAVING THE MODEL:</a:t>
            </a:r>
            <a:endParaRPr lang="en-IN" dirty="0"/>
          </a:p>
        </p:txBody>
      </p:sp>
      <p:pic>
        <p:nvPicPr>
          <p:cNvPr id="7" name="Content Placeholder 6" descr="Graphical user interface, text, application, email&#10;&#10;Description automatically generated">
            <a:extLst>
              <a:ext uri="{FF2B5EF4-FFF2-40B4-BE49-F238E27FC236}">
                <a16:creationId xmlns:a16="http://schemas.microsoft.com/office/drawing/2014/main" id="{677C1EEF-D46C-47C7-828A-2363053EDE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4632"/>
          <a:stretch/>
        </p:blipFill>
        <p:spPr>
          <a:xfrm>
            <a:off x="1487243" y="2041197"/>
            <a:ext cx="8739774" cy="1167670"/>
          </a:xfrm>
        </p:spPr>
      </p:pic>
    </p:spTree>
    <p:extLst>
      <p:ext uri="{BB962C8B-B14F-4D97-AF65-F5344CB8AC3E}">
        <p14:creationId xmlns:p14="http://schemas.microsoft.com/office/powerpoint/2010/main" val="42802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BD474-B107-4938-98CB-5BECA7146483}"/>
              </a:ext>
            </a:extLst>
          </p:cNvPr>
          <p:cNvSpPr>
            <a:spLocks noGrp="1"/>
          </p:cNvSpPr>
          <p:nvPr>
            <p:ph type="title"/>
          </p:nvPr>
        </p:nvSpPr>
        <p:spPr>
          <a:xfrm>
            <a:off x="347133" y="348193"/>
            <a:ext cx="10515600" cy="921808"/>
          </a:xfrm>
        </p:spPr>
        <p:txBody>
          <a:bodyPr>
            <a:normAutofit/>
          </a:bodyPr>
          <a:lstStyle/>
          <a:p>
            <a:r>
              <a:rPr lang="en-US" sz="4400" dirty="0"/>
              <a:t>CONCLUSION</a:t>
            </a:r>
            <a:endParaRPr lang="en-IN" sz="4400"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36DA358-7290-4715-AD2D-09FA1A3374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734"/>
          <a:stretch/>
        </p:blipFill>
        <p:spPr>
          <a:xfrm>
            <a:off x="1341044" y="1987285"/>
            <a:ext cx="8885973" cy="3101182"/>
          </a:xfrm>
        </p:spPr>
      </p:pic>
    </p:spTree>
    <p:extLst>
      <p:ext uri="{BB962C8B-B14F-4D97-AF65-F5344CB8AC3E}">
        <p14:creationId xmlns:p14="http://schemas.microsoft.com/office/powerpoint/2010/main" val="4018320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809725-6DF3-4A56-B221-151301A43829}"/>
              </a:ext>
            </a:extLst>
          </p:cNvPr>
          <p:cNvSpPr>
            <a:spLocks noGrp="1"/>
          </p:cNvSpPr>
          <p:nvPr>
            <p:ph idx="1"/>
          </p:nvPr>
        </p:nvSpPr>
        <p:spPr>
          <a:xfrm>
            <a:off x="772989" y="1316114"/>
            <a:ext cx="8534400" cy="3615267"/>
          </a:xfrm>
        </p:spPr>
        <p:txBody>
          <a:bodyPr>
            <a:normAutofit/>
          </a:bodyPr>
          <a:lstStyle/>
          <a:p>
            <a:pPr marL="0" indent="0">
              <a:buNone/>
            </a:pPr>
            <a:r>
              <a:rPr lang="en-US" sz="5400" dirty="0">
                <a:latin typeface="Arial" panose="020B0604020202020204" pitchFamily="34" charset="0"/>
                <a:cs typeface="Arial" panose="020B0604020202020204" pitchFamily="34" charset="0"/>
              </a:rPr>
              <a:t>THANK YOU</a:t>
            </a:r>
            <a:endParaRPr lang="en-IN"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0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8EA4-D780-4557-ACCD-CF6804779593}"/>
              </a:ext>
            </a:extLst>
          </p:cNvPr>
          <p:cNvSpPr>
            <a:spLocks noGrp="1"/>
          </p:cNvSpPr>
          <p:nvPr>
            <p:ph type="title"/>
          </p:nvPr>
        </p:nvSpPr>
        <p:spPr>
          <a:xfrm>
            <a:off x="838200" y="365125"/>
            <a:ext cx="10515600" cy="451621"/>
          </a:xfrm>
        </p:spPr>
        <p:txBody>
          <a:bodyPr>
            <a:normAutofit/>
          </a:bodyPr>
          <a:lstStyle/>
          <a:p>
            <a:r>
              <a:rPr lang="en-IN" sz="1800" dirty="0">
                <a:solidFill>
                  <a:schemeClr val="tx1"/>
                </a:solidFill>
                <a:effectLst/>
                <a:latin typeface="Helvetica" panose="020B0604020202020204" pitchFamily="34" charset="0"/>
                <a:ea typeface="Calibri" panose="020F0502020204030204" pitchFamily="34" charset="0"/>
              </a:rPr>
              <a:t>IMPORTING REQUIRED LIBRARIES AND DATABASE:</a:t>
            </a:r>
            <a:endParaRPr lang="en-IN" dirty="0">
              <a:solidFill>
                <a:schemeClr val="tx1"/>
              </a:solidFill>
            </a:endParaRPr>
          </a:p>
        </p:txBody>
      </p:sp>
      <p:pic>
        <p:nvPicPr>
          <p:cNvPr id="29" name="Content Placeholder 28" descr="Graphical user interface, text&#10;&#10;Description automatically generated">
            <a:extLst>
              <a:ext uri="{FF2B5EF4-FFF2-40B4-BE49-F238E27FC236}">
                <a16:creationId xmlns:a16="http://schemas.microsoft.com/office/drawing/2014/main" id="{FC01861E-BB80-4B7E-9AAC-7B70E6443A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0024"/>
            <a:ext cx="6372225" cy="3015428"/>
          </a:xfrm>
        </p:spPr>
      </p:pic>
    </p:spTree>
    <p:extLst>
      <p:ext uri="{BB962C8B-B14F-4D97-AF65-F5344CB8AC3E}">
        <p14:creationId xmlns:p14="http://schemas.microsoft.com/office/powerpoint/2010/main" val="221829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AE3BBA-D40E-43AF-B3C9-3EF0F30830FE}"/>
              </a:ext>
            </a:extLst>
          </p:cNvPr>
          <p:cNvSpPr txBox="1"/>
          <p:nvPr/>
        </p:nvSpPr>
        <p:spPr>
          <a:xfrm>
            <a:off x="853757" y="5929591"/>
            <a:ext cx="5504156" cy="369332"/>
          </a:xfrm>
          <a:prstGeom prst="rect">
            <a:avLst/>
          </a:prstGeom>
          <a:noFill/>
        </p:spPr>
        <p:txBody>
          <a:bodyPr wrap="square" rtlCol="0">
            <a:spAutoFit/>
          </a:bodyPr>
          <a:lstStyle/>
          <a:p>
            <a:r>
              <a:rPr lang="en-US" dirty="0"/>
              <a:t>Our dataset has 3160 rows and 10 columns.</a:t>
            </a:r>
            <a:endParaRPr lang="en-IN" dirty="0"/>
          </a:p>
        </p:txBody>
      </p:sp>
      <p:pic>
        <p:nvPicPr>
          <p:cNvPr id="6" name="Content Placeholder 5" descr="Table&#10;&#10;Description automatically generated">
            <a:extLst>
              <a:ext uri="{FF2B5EF4-FFF2-40B4-BE49-F238E27FC236}">
                <a16:creationId xmlns:a16="http://schemas.microsoft.com/office/drawing/2014/main" id="{2000DABE-8126-46DC-9496-CC8F885C08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757" y="772318"/>
            <a:ext cx="9887752" cy="4561681"/>
          </a:xfrm>
        </p:spPr>
      </p:pic>
    </p:spTree>
    <p:extLst>
      <p:ext uri="{BB962C8B-B14F-4D97-AF65-F5344CB8AC3E}">
        <p14:creationId xmlns:p14="http://schemas.microsoft.com/office/powerpoint/2010/main" val="318246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10;&#10;Description automatically generated">
            <a:extLst>
              <a:ext uri="{FF2B5EF4-FFF2-40B4-BE49-F238E27FC236}">
                <a16:creationId xmlns:a16="http://schemas.microsoft.com/office/drawing/2014/main" id="{BA212995-F5F2-4D7D-A31D-56A835B7F4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256" y="560161"/>
            <a:ext cx="7898868" cy="5354864"/>
          </a:xfrm>
        </p:spPr>
      </p:pic>
      <p:sp>
        <p:nvSpPr>
          <p:cNvPr id="12" name="TextBox 11">
            <a:extLst>
              <a:ext uri="{FF2B5EF4-FFF2-40B4-BE49-F238E27FC236}">
                <a16:creationId xmlns:a16="http://schemas.microsoft.com/office/drawing/2014/main" id="{3793D797-35D3-43F1-8BC6-F686DEC035A5}"/>
              </a:ext>
            </a:extLst>
          </p:cNvPr>
          <p:cNvSpPr txBox="1"/>
          <p:nvPr/>
        </p:nvSpPr>
        <p:spPr>
          <a:xfrm>
            <a:off x="8658225" y="1859339"/>
            <a:ext cx="3143250" cy="3139321"/>
          </a:xfrm>
          <a:prstGeom prst="rect">
            <a:avLst/>
          </a:prstGeom>
          <a:noFill/>
        </p:spPr>
        <p:txBody>
          <a:bodyPr wrap="square" rtlCol="0">
            <a:spAutoFit/>
          </a:bodyPr>
          <a:lstStyle/>
          <a:p>
            <a:r>
              <a:rPr lang="en-US" dirty="0"/>
              <a:t>Printing the shape of the dataset</a:t>
            </a:r>
          </a:p>
          <a:p>
            <a:endParaRPr lang="en-US" dirty="0"/>
          </a:p>
          <a:p>
            <a:r>
              <a:rPr lang="en-IN" dirty="0"/>
              <a:t>&amp;</a:t>
            </a:r>
          </a:p>
          <a:p>
            <a:endParaRPr lang="en-IN" dirty="0"/>
          </a:p>
          <a:p>
            <a:r>
              <a:rPr lang="en-IN" dirty="0"/>
              <a:t>Printing the information about the dataset </a:t>
            </a:r>
          </a:p>
          <a:p>
            <a:r>
              <a:rPr lang="en-IN" dirty="0"/>
              <a:t>Only unnamed: 0 &amp; Price column are of integer type rest all the variables are of object type </a:t>
            </a:r>
            <a:endParaRPr lang="en-US" dirty="0"/>
          </a:p>
        </p:txBody>
      </p:sp>
    </p:spTree>
    <p:extLst>
      <p:ext uri="{BB962C8B-B14F-4D97-AF65-F5344CB8AC3E}">
        <p14:creationId xmlns:p14="http://schemas.microsoft.com/office/powerpoint/2010/main" val="207997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CB3D-A750-4C05-BDCA-9D35B07BD908}"/>
              </a:ext>
            </a:extLst>
          </p:cNvPr>
          <p:cNvSpPr>
            <a:spLocks noGrp="1"/>
          </p:cNvSpPr>
          <p:nvPr>
            <p:ph type="title"/>
          </p:nvPr>
        </p:nvSpPr>
        <p:spPr>
          <a:xfrm>
            <a:off x="7581529" y="2534640"/>
            <a:ext cx="4465468" cy="1788719"/>
          </a:xfrm>
        </p:spPr>
        <p:txBody>
          <a:bodyPr vert="horz" wrap="square" lIns="91440" tIns="45720" rIns="91440" bIns="45720" rtlCol="0" anchor="t">
            <a:normAutofit/>
          </a:bodyPr>
          <a:lstStyle/>
          <a:p>
            <a:r>
              <a:rPr lang="en-US" sz="44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CHECKING NULL</a:t>
            </a:r>
            <a:br>
              <a:rPr lang="en-US" sz="44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44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VALUES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32A752FE-D1CD-4830-AD26-3615260B94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17" y="667361"/>
            <a:ext cx="6794259" cy="5673205"/>
          </a:xfrm>
          <a:prstGeom prst="rect">
            <a:avLst/>
          </a:prstGeom>
        </p:spPr>
      </p:pic>
    </p:spTree>
    <p:extLst>
      <p:ext uri="{BB962C8B-B14F-4D97-AF65-F5344CB8AC3E}">
        <p14:creationId xmlns:p14="http://schemas.microsoft.com/office/powerpoint/2010/main" val="102866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4FF2-7CE6-42B4-AAE2-8015D95070C4}"/>
              </a:ext>
            </a:extLst>
          </p:cNvPr>
          <p:cNvSpPr>
            <a:spLocks noGrp="1"/>
          </p:cNvSpPr>
          <p:nvPr>
            <p:ph type="title"/>
          </p:nvPr>
        </p:nvSpPr>
        <p:spPr>
          <a:xfrm>
            <a:off x="420950" y="285226"/>
            <a:ext cx="10515600" cy="1325563"/>
          </a:xfrm>
        </p:spPr>
        <p:txBody>
          <a:bodyPr/>
          <a:lstStyle/>
          <a:p>
            <a:r>
              <a:rPr lang="en-US" dirty="0"/>
              <a:t>DROPPING &amp; ENCODING</a:t>
            </a:r>
            <a:endParaRPr lang="en-IN" dirty="0"/>
          </a:p>
        </p:txBody>
      </p:sp>
      <p:pic>
        <p:nvPicPr>
          <p:cNvPr id="5" name="Content Placeholder 4" descr="Table&#10;&#10;Description automatically generated">
            <a:extLst>
              <a:ext uri="{FF2B5EF4-FFF2-40B4-BE49-F238E27FC236}">
                <a16:creationId xmlns:a16="http://schemas.microsoft.com/office/drawing/2014/main" id="{5E57A428-8F3B-40A8-8038-84E131EBB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450" y="1467914"/>
            <a:ext cx="6593150" cy="4895968"/>
          </a:xfrm>
        </p:spPr>
      </p:pic>
    </p:spTree>
    <p:extLst>
      <p:ext uri="{BB962C8B-B14F-4D97-AF65-F5344CB8AC3E}">
        <p14:creationId xmlns:p14="http://schemas.microsoft.com/office/powerpoint/2010/main" val="347498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CFD5-440A-439E-A2F0-C8D24B657938}"/>
              </a:ext>
            </a:extLst>
          </p:cNvPr>
          <p:cNvSpPr>
            <a:spLocks noGrp="1"/>
          </p:cNvSpPr>
          <p:nvPr>
            <p:ph type="title"/>
          </p:nvPr>
        </p:nvSpPr>
        <p:spPr>
          <a:xfrm>
            <a:off x="376561" y="471658"/>
            <a:ext cx="10515600" cy="1325563"/>
          </a:xfrm>
        </p:spPr>
        <p:txBody>
          <a:bodyPr/>
          <a:lstStyle/>
          <a:p>
            <a:r>
              <a:rPr lang="en-US" dirty="0"/>
              <a:t>STATISTICAL SUMMARY</a:t>
            </a:r>
            <a:endParaRPr lang="en-IN" dirty="0"/>
          </a:p>
        </p:txBody>
      </p:sp>
      <p:pic>
        <p:nvPicPr>
          <p:cNvPr id="5" name="Content Placeholder 4" descr="Graphical user interface, application, table, Excel&#10;&#10;Description automatically generated">
            <a:extLst>
              <a:ext uri="{FF2B5EF4-FFF2-40B4-BE49-F238E27FC236}">
                <a16:creationId xmlns:a16="http://schemas.microsoft.com/office/drawing/2014/main" id="{81820E91-0350-4D1A-ABEB-8D98E106AB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61" y="2412985"/>
            <a:ext cx="10221189" cy="3410766"/>
          </a:xfrm>
        </p:spPr>
      </p:pic>
    </p:spTree>
    <p:extLst>
      <p:ext uri="{BB962C8B-B14F-4D97-AF65-F5344CB8AC3E}">
        <p14:creationId xmlns:p14="http://schemas.microsoft.com/office/powerpoint/2010/main" val="235132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3740-B98D-40A6-9A03-34AB89638854}"/>
              </a:ext>
            </a:extLst>
          </p:cNvPr>
          <p:cNvSpPr>
            <a:spLocks noGrp="1"/>
          </p:cNvSpPr>
          <p:nvPr>
            <p:ph type="title"/>
          </p:nvPr>
        </p:nvSpPr>
        <p:spPr>
          <a:xfrm>
            <a:off x="1242874" y="2408638"/>
            <a:ext cx="6809172" cy="2040724"/>
          </a:xfrm>
        </p:spPr>
        <p:txBody>
          <a:bodyPr>
            <a:normAutofit fontScale="90000"/>
          </a:bodyPr>
          <a:lstStyle/>
          <a:p>
            <a:r>
              <a:rPr lang="en-US" sz="7200" b="1" dirty="0"/>
              <a:t>VISUALIZATION:</a:t>
            </a:r>
            <a:endParaRPr lang="en-IN" sz="7200" b="1" dirty="0"/>
          </a:p>
        </p:txBody>
      </p:sp>
    </p:spTree>
    <p:extLst>
      <p:ext uri="{BB962C8B-B14F-4D97-AF65-F5344CB8AC3E}">
        <p14:creationId xmlns:p14="http://schemas.microsoft.com/office/powerpoint/2010/main" val="287995723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634</TotalTime>
  <Words>828</Words>
  <Application>Microsoft Office PowerPoint</Application>
  <PresentationFormat>Widescreen</PresentationFormat>
  <Paragraphs>90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Corbel</vt:lpstr>
      <vt:lpstr>Google Sans Text</vt:lpstr>
      <vt:lpstr>Helvetica</vt:lpstr>
      <vt:lpstr>Depth</vt:lpstr>
      <vt:lpstr>FLIGHT PRICE PROJECT</vt:lpstr>
      <vt:lpstr>OBJECTIVE:</vt:lpstr>
      <vt:lpstr>IMPORTING REQUIRED LIBRARIES AND DATABASE:</vt:lpstr>
      <vt:lpstr>PowerPoint Presentation</vt:lpstr>
      <vt:lpstr>PowerPoint Presentation</vt:lpstr>
      <vt:lpstr>CHECKING NULL VALUES</vt:lpstr>
      <vt:lpstr>DROPPING &amp; ENCODING</vt:lpstr>
      <vt:lpstr>STATISTICAL SUMMARY</vt:lpstr>
      <vt:lpstr>VISUALIZATION:</vt:lpstr>
      <vt:lpstr>PowerPoint Presentation</vt:lpstr>
      <vt:lpstr>PowerPoint Presentation</vt:lpstr>
      <vt:lpstr>PowerPoint Presentation</vt:lpstr>
      <vt:lpstr>PowerPoint Presentation</vt:lpstr>
      <vt:lpstr>PowerPoint Presentation</vt:lpstr>
      <vt:lpstr>PowerPoint Presentation</vt:lpstr>
      <vt:lpstr>CORRELATION</vt:lpstr>
      <vt:lpstr>OUTLIERS:</vt:lpstr>
      <vt:lpstr>REMOVING OUTLIERS</vt:lpstr>
      <vt:lpstr>SKEWNESS</vt:lpstr>
      <vt:lpstr>REMOVING SKEWNESS</vt:lpstr>
      <vt:lpstr>Skewness checking</vt:lpstr>
      <vt:lpstr>PowerPoint Presentation</vt:lpstr>
      <vt:lpstr>MODEL/S DEVELOPMENT AND EVALUATION:</vt:lpstr>
      <vt:lpstr>PowerPoint Presentation</vt:lpstr>
      <vt:lpstr>PowerPoint Presentation</vt:lpstr>
      <vt:lpstr>PLOTTING CURVE</vt:lpstr>
      <vt:lpstr>SAVING THE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Sagar Kadam</dc:creator>
  <cp:lastModifiedBy>Tejendra soni</cp:lastModifiedBy>
  <cp:revision>18</cp:revision>
  <dcterms:created xsi:type="dcterms:W3CDTF">2021-04-29T16:32:24Z</dcterms:created>
  <dcterms:modified xsi:type="dcterms:W3CDTF">2022-02-24T11:10:41Z</dcterms:modified>
</cp:coreProperties>
</file>